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9A0A35-5775-468A-A380-74F5EEFE89D0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prédiction du sentiment de présence et co-présence à partir de données multi-modales d’un corpus d’interactions humain/agent virtuel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discrétisation de présence/co-présence : intuitivement, au vu du nombre de data on n’espère pas obtenir une très grande précision sur le score de présence/co-présence prédit, discrétiser et réduire le nombre de classes permet de simplifier le problème (ce qui ne veut pas forcément dire que la tâche d’apprentissage sera plus simple !)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random forests/SVM : adaptés lorsque le nombre d’exemples est limité.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RF: les arbres ont une forte variance (moyennage par l’ensemble), et un bias réduit.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graphe calculé sur les données sans phases, agent + humain, prédiction de présence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les scores sont largement meilleurs que le hasard: a priori bonne capacité de prédiction du sentiment de présence à partir des features, donc à partir des caractéristiques multimodales de l’interaction avec l’agent virtuel.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Phase vs no phase: le découpage en phase meilleur pour la présence, conclusion moins évidente pour la co-présence.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doctor + agent : meilleur pour la co-présence.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multimodal meilleur dans la plupart des cas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non-verbal (entropie) &gt; verbal dans la plupart des cas (rf) mais inversé pour SVM ! peu conclusif, hypothèse, trop peu de features / données ? (non-verbal = 2 features)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projet acorformed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corpus: sessions de dialogue humain agent/virtuel, sujet : annonce de mauvaise nouvelle à un patient.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Différents environnements immersifs, collecte de données : séries temporelles (capteurs mouvements), voix, transcriptions texte des dialogues outil de reconnaissance du langage, pour l’humain et pour l’agent.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mesurer la qualité d’une interaction avec un agent virtuel: questionnaires (mesure subjective), sentiment de présence, sentiment de co-présence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présence: sentiment d’immersion dans un environnement virtuel, de 1 à 5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co-présence: sentiment d’interaction avec d’autres (l’agent) dans un environnement virtuel, de 1 à 5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hypothèse: alternativement à des mesures subjectives à base de questionnaires, des signes comportementaux peuvent permettre de mesurer le sentiment de présence/co-présence.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Problèmes: corpus “unique”, peu de données, grande dimension des données (texte, séries temporelles capteurs, voix …).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durée moyenne interaction: environ 3min30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nb données: une centaine mais 78 dispos pour l’apprentissage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early fusion: stratégie pour l’apprentissage multimodal, des features sont extraites par des processus distincts de chaque “vue” des données, et on effectue un apprentissage classique à partir de ces nouvelles features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outils linguistiques pour les features verbales (outils du LPL, SPPAS, MarsaTag)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features additionnelles en découpant le discours en 3 phases: begin, middle, end (introduction, échange, conclusion), conduisant à 3 nouvelles features par feature concernée (1 pour chaque phase)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juste pour un aperçu rapide des jeux de données utilisés pour les expériences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8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3396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7840" y="294588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64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2012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1711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41880" y="3597480"/>
            <a:ext cx="38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512640" y="1893240"/>
            <a:ext cx="8118360" cy="1522440"/>
          </a:xfrm>
          <a:prstGeom prst="rect">
            <a:avLst/>
          </a:prstGeom>
        </p:spPr>
        <p:txBody>
          <a:bodyPr tIns="91440" bIns="91440" anchor="b"/>
          <a:p>
            <a:r>
              <a:rPr b="0" lang="en-GB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49CD376-108A-4AF4-B7A2-86CCAF548BDB}" type="slidenum">
              <a:rPr b="0" lang="en-GB" sz="10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612720"/>
          </a:xfrm>
          <a:prstGeom prst="rect">
            <a:avLst/>
          </a:prstGeom>
        </p:spPr>
        <p:txBody>
          <a:bodyPr tIns="91440" bIns="91440"/>
          <a:p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20120" cy="3396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C1E9861-7BEB-4664-88D8-43198A52B0DA}" type="slidenum">
              <a:rPr b="0" lang="en-GB" sz="1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12640" y="1893240"/>
            <a:ext cx="8118360" cy="1522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Prédiction du sentiment de présence et co-présence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12640" y="3840480"/>
            <a:ext cx="8118360" cy="78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b7b7b7"/>
                </a:solidFill>
                <a:latin typeface="Old Standard TT"/>
                <a:ea typeface="Old Standard TT"/>
              </a:rPr>
              <a:t>Jérémie Bousquet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b7b7b7"/>
                </a:solidFill>
                <a:latin typeface="Old Standard TT"/>
                <a:ea typeface="Old Standard TT"/>
              </a:rPr>
              <a:t>Tuteurs: Magalie Ochs (LIS R2I), Philippe Blache (LPL)</a:t>
            </a:r>
            <a:endParaRPr b="0" lang="en-GB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b7b7b7"/>
                </a:solidFill>
                <a:latin typeface="Old Standard TT"/>
                <a:ea typeface="Old Standard TT"/>
              </a:rPr>
              <a:t>Mars 2019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Apprentissage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Classification - prédiction du sentiment de présence / co-présence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Présence (low, medium, high)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Co-présence (low, medium, high)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Algorithmes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Random Forests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SVM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Méthode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Pour chaque classifieur et chaque jeu de features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Class imbalance : upsampling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Recherche d’hyperparamètres (gridsearchcv)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optimisation du score f1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Random Forests : recherche préalable de nb d’arbres minimal (n_estimators)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■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SVM : StandardScaler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Trop peu de données pour avoir un ensemble de test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10 répétitions de 10-fold cross validation avec les meilleurs paramètres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Moyennage des scores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Scores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f1, precision, recall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Random Forests: out-of-bag score (oob)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Random Forests - paramétrage nombre d’arbres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62;p24" descr=""/>
          <p:cNvPicPr/>
          <p:nvPr/>
        </p:nvPicPr>
        <p:blipFill>
          <a:blip r:embed="rId1"/>
          <a:stretch/>
        </p:blipFill>
        <p:spPr>
          <a:xfrm>
            <a:off x="1053720" y="1188720"/>
            <a:ext cx="6656760" cy="339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Résultats - phases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Google Shape;168;p25" descr=""/>
          <p:cNvPicPr/>
          <p:nvPr/>
        </p:nvPicPr>
        <p:blipFill>
          <a:blip r:embed="rId1"/>
          <a:stretch/>
        </p:blipFill>
        <p:spPr>
          <a:xfrm>
            <a:off x="1501920" y="1058400"/>
            <a:ext cx="3093120" cy="185148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169;p25" descr=""/>
          <p:cNvPicPr/>
          <p:nvPr/>
        </p:nvPicPr>
        <p:blipFill>
          <a:blip r:embed="rId2"/>
          <a:stretch/>
        </p:blipFill>
        <p:spPr>
          <a:xfrm>
            <a:off x="4901040" y="1058400"/>
            <a:ext cx="3093120" cy="1851480"/>
          </a:xfrm>
          <a:prstGeom prst="rect">
            <a:avLst/>
          </a:prstGeom>
          <a:ln>
            <a:noFill/>
          </a:ln>
        </p:spPr>
      </p:pic>
      <p:pic>
        <p:nvPicPr>
          <p:cNvPr id="150" name="Google Shape;170;p25" descr=""/>
          <p:cNvPicPr/>
          <p:nvPr/>
        </p:nvPicPr>
        <p:blipFill>
          <a:blip r:embed="rId3"/>
          <a:stretch/>
        </p:blipFill>
        <p:spPr>
          <a:xfrm>
            <a:off x="1501920" y="3156840"/>
            <a:ext cx="3093120" cy="1851480"/>
          </a:xfrm>
          <a:prstGeom prst="rect">
            <a:avLst/>
          </a:prstGeom>
          <a:ln>
            <a:noFill/>
          </a:ln>
        </p:spPr>
      </p:pic>
      <p:pic>
        <p:nvPicPr>
          <p:cNvPr id="151" name="Google Shape;171;p25" descr=""/>
          <p:cNvPicPr/>
          <p:nvPr/>
        </p:nvPicPr>
        <p:blipFill>
          <a:blip r:embed="rId4"/>
          <a:stretch/>
        </p:blipFill>
        <p:spPr>
          <a:xfrm>
            <a:off x="4901040" y="3156840"/>
            <a:ext cx="3093120" cy="18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Résultats - verbal - non-verbal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177;p26" descr=""/>
          <p:cNvPicPr/>
          <p:nvPr/>
        </p:nvPicPr>
        <p:blipFill>
          <a:blip r:embed="rId1"/>
          <a:stretch/>
        </p:blipFill>
        <p:spPr>
          <a:xfrm>
            <a:off x="1219320" y="982080"/>
            <a:ext cx="3312000" cy="198252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78;p26" descr=""/>
          <p:cNvPicPr/>
          <p:nvPr/>
        </p:nvPicPr>
        <p:blipFill>
          <a:blip r:embed="rId2"/>
          <a:stretch/>
        </p:blipFill>
        <p:spPr>
          <a:xfrm>
            <a:off x="4760280" y="982080"/>
            <a:ext cx="3312000" cy="198252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179;p26" descr=""/>
          <p:cNvPicPr/>
          <p:nvPr/>
        </p:nvPicPr>
        <p:blipFill>
          <a:blip r:embed="rId3"/>
          <a:stretch/>
        </p:blipFill>
        <p:spPr>
          <a:xfrm>
            <a:off x="1371600" y="3117240"/>
            <a:ext cx="3129480" cy="187344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180;p26" descr=""/>
          <p:cNvPicPr/>
          <p:nvPr/>
        </p:nvPicPr>
        <p:blipFill>
          <a:blip r:embed="rId4"/>
          <a:stretch/>
        </p:blipFill>
        <p:spPr>
          <a:xfrm>
            <a:off x="4806360" y="3117240"/>
            <a:ext cx="3129480" cy="18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29268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Learning curves - phases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Google Shape;187;p27" descr=""/>
          <p:cNvPicPr/>
          <p:nvPr/>
        </p:nvPicPr>
        <p:blipFill>
          <a:blip r:embed="rId1"/>
          <a:stretch/>
        </p:blipFill>
        <p:spPr>
          <a:xfrm>
            <a:off x="1692360" y="982080"/>
            <a:ext cx="5637600" cy="192924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188;p27" descr=""/>
          <p:cNvPicPr/>
          <p:nvPr/>
        </p:nvPicPr>
        <p:blipFill>
          <a:blip r:embed="rId2"/>
          <a:stretch/>
        </p:blipFill>
        <p:spPr>
          <a:xfrm>
            <a:off x="1692360" y="3039480"/>
            <a:ext cx="5637600" cy="192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Conclusions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311760" y="1171440"/>
            <a:ext cx="8520120" cy="359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prédiction effective du sentiment de présence et de co-présence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contribution des features de l’agent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comparaison verbal/non-verbal, phases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Pour aller plus loin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meilleur algorithme d’upsampling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plus de données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autres classifieurs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autres approches 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Questions ?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Merci pour votre attention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Contexte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66;p14" descr=""/>
          <p:cNvPicPr/>
          <p:nvPr/>
        </p:nvPicPr>
        <p:blipFill>
          <a:blip r:embed="rId1"/>
          <a:stretch/>
        </p:blipFill>
        <p:spPr>
          <a:xfrm>
            <a:off x="152280" y="1210680"/>
            <a:ext cx="3748680" cy="961920"/>
          </a:xfrm>
          <a:prstGeom prst="rect">
            <a:avLst/>
          </a:prstGeom>
          <a:ln>
            <a:noFill/>
          </a:ln>
        </p:spPr>
      </p:pic>
      <p:pic>
        <p:nvPicPr>
          <p:cNvPr id="91" name="Google Shape;67;p14" descr=""/>
          <p:cNvPicPr/>
          <p:nvPr/>
        </p:nvPicPr>
        <p:blipFill>
          <a:blip r:embed="rId2"/>
          <a:stretch/>
        </p:blipFill>
        <p:spPr>
          <a:xfrm>
            <a:off x="152280" y="2325240"/>
            <a:ext cx="3748680" cy="173844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186840" y="4132440"/>
            <a:ext cx="37364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corpus: transcriptions, mouvements, voix, vidéos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Contexte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oogle Shape;74;p15" descr=""/>
          <p:cNvPicPr/>
          <p:nvPr/>
        </p:nvPicPr>
        <p:blipFill>
          <a:blip r:embed="rId1"/>
          <a:stretch/>
        </p:blipFill>
        <p:spPr>
          <a:xfrm>
            <a:off x="152280" y="1210680"/>
            <a:ext cx="3748680" cy="961920"/>
          </a:xfrm>
          <a:prstGeom prst="rect">
            <a:avLst/>
          </a:prstGeom>
          <a:ln>
            <a:noFill/>
          </a:ln>
        </p:spPr>
      </p:pic>
      <p:pic>
        <p:nvPicPr>
          <p:cNvPr id="95" name="Google Shape;75;p15" descr=""/>
          <p:cNvPicPr/>
          <p:nvPr/>
        </p:nvPicPr>
        <p:blipFill>
          <a:blip r:embed="rId2"/>
          <a:stretch/>
        </p:blipFill>
        <p:spPr>
          <a:xfrm>
            <a:off x="152280" y="2325240"/>
            <a:ext cx="3748680" cy="173844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 rot="2451600">
            <a:off x="6575760" y="2312640"/>
            <a:ext cx="811440" cy="3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4835880" y="1856520"/>
            <a:ext cx="1615320" cy="7909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questionnaires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4016880" y="2087280"/>
            <a:ext cx="703080" cy="3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5"/>
          <p:cNvSpPr/>
          <p:nvPr/>
        </p:nvSpPr>
        <p:spPr>
          <a:xfrm>
            <a:off x="7077960" y="2868120"/>
            <a:ext cx="18529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sentiments 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 présence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 co-présence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186840" y="4132440"/>
            <a:ext cx="37364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corpus: transcriptions, mouvements, voix, vidéos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Contexte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86;p16" descr=""/>
          <p:cNvPicPr/>
          <p:nvPr/>
        </p:nvPicPr>
        <p:blipFill>
          <a:blip r:embed="rId1"/>
          <a:stretch/>
        </p:blipFill>
        <p:spPr>
          <a:xfrm>
            <a:off x="152280" y="1210680"/>
            <a:ext cx="3748680" cy="961920"/>
          </a:xfrm>
          <a:prstGeom prst="rect">
            <a:avLst/>
          </a:prstGeom>
          <a:ln>
            <a:noFill/>
          </a:ln>
        </p:spPr>
      </p:pic>
      <p:pic>
        <p:nvPicPr>
          <p:cNvPr id="103" name="Google Shape;87;p16" descr=""/>
          <p:cNvPicPr/>
          <p:nvPr/>
        </p:nvPicPr>
        <p:blipFill>
          <a:blip r:embed="rId2"/>
          <a:stretch/>
        </p:blipFill>
        <p:spPr>
          <a:xfrm>
            <a:off x="152280" y="2325240"/>
            <a:ext cx="3748680" cy="173844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 rot="2451600">
            <a:off x="6575760" y="2312640"/>
            <a:ext cx="811440" cy="3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4835880" y="1856520"/>
            <a:ext cx="1615320" cy="7909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questionnaires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4016880" y="2087280"/>
            <a:ext cx="703080" cy="3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5"/>
          <p:cNvSpPr/>
          <p:nvPr/>
        </p:nvSpPr>
        <p:spPr>
          <a:xfrm>
            <a:off x="7077960" y="2868120"/>
            <a:ext cx="185292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sentiments 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 présence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 co-présence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86840" y="4132440"/>
            <a:ext cx="37364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corpus: transcriptions, mouvements, voix, vidéos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9" name="CustomShape 7"/>
          <p:cNvSpPr/>
          <p:nvPr/>
        </p:nvSpPr>
        <p:spPr>
          <a:xfrm rot="20691000">
            <a:off x="3878280" y="3848040"/>
            <a:ext cx="3296880" cy="32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prédiction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5086800" y="4217760"/>
            <a:ext cx="207432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Machine Learning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Contraintes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11760" y="1171440"/>
            <a:ext cx="8520120" cy="3396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Grande dimension des données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transcriptions textuelles (~900 mots / interaction, humain+agent)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capteurs de mouvements (~70 mesures/s, 5 capteurs)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sons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durée moyenne d’une interaction 3min30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Nombre limité de données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78 après filtrage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Class imbalance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Features engineering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51720" y="145080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transcriptions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51720" y="212112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311760" y="307728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mouvements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307960" y="1857240"/>
            <a:ext cx="3527640" cy="26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5913000" y="1505520"/>
            <a:ext cx="221976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complexité lexicale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richesse linguistique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longueur de phrase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2307960" y="3198240"/>
            <a:ext cx="3527640" cy="26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8"/>
          <p:cNvSpPr/>
          <p:nvPr/>
        </p:nvSpPr>
        <p:spPr>
          <a:xfrm>
            <a:off x="5913000" y="3000240"/>
            <a:ext cx="22197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entropie (tête)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entropie (poignets)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5913000" y="3923640"/>
            <a:ext cx="22197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+ durée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+ expertise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1395720" y="4341240"/>
            <a:ext cx="24066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early fusion”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Dimension des données - features engineering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1720" y="145080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transcriptions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351720" y="212112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311760" y="3077280"/>
            <a:ext cx="1571400" cy="612720"/>
          </a:xfrm>
          <a:prstGeom prst="flowChartMultidocumen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mouvements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2307960" y="1857240"/>
            <a:ext cx="3527640" cy="26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"/>
          <p:cNvSpPr/>
          <p:nvPr/>
        </p:nvSpPr>
        <p:spPr>
          <a:xfrm>
            <a:off x="5913000" y="1505520"/>
            <a:ext cx="221976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complexité lexicale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richesse linguistique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longueur de phrase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2307960" y="3198240"/>
            <a:ext cx="3527640" cy="263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5913000" y="3000240"/>
            <a:ext cx="22197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entropie (tête)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entropie (poignets)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31" name="CustomShape 9"/>
          <p:cNvSpPr/>
          <p:nvPr/>
        </p:nvSpPr>
        <p:spPr>
          <a:xfrm>
            <a:off x="5913000" y="3923640"/>
            <a:ext cx="22197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+ durée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ld Standard TT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+ expertise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1395720" y="4341240"/>
            <a:ext cx="240660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early fusion”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>
            <a:off x="7983360" y="1593720"/>
            <a:ext cx="149040" cy="6591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2"/>
          <p:cNvSpPr/>
          <p:nvPr/>
        </p:nvSpPr>
        <p:spPr>
          <a:xfrm>
            <a:off x="8044920" y="3094920"/>
            <a:ext cx="87480" cy="4701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3"/>
          <p:cNvSpPr/>
          <p:nvPr/>
        </p:nvSpPr>
        <p:spPr>
          <a:xfrm>
            <a:off x="8231760" y="1627200"/>
            <a:ext cx="7689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phases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36" name="CustomShape 14"/>
          <p:cNvSpPr/>
          <p:nvPr/>
        </p:nvSpPr>
        <p:spPr>
          <a:xfrm>
            <a:off x="8209800" y="3099960"/>
            <a:ext cx="7689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phases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Expériences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11760" y="1058400"/>
            <a:ext cx="8520120" cy="3510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Prédiction de présence/co-présence à partir des features haut-niveau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ld Standard TT"/>
              <a:buChar char="○"/>
            </a:pPr>
            <a:r>
              <a:rPr b="0" lang="en-GB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participant, agent, ou les deux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… </a:t>
            </a: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des features extraites des interactions découpées en phases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ld Standard TT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… </a:t>
            </a:r>
            <a:r>
              <a:rPr b="0" lang="en-GB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des features verbales, non-verbales, ou les deux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11760" y="444960"/>
            <a:ext cx="8520120" cy="61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Expériences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44;p21" descr=""/>
          <p:cNvPicPr/>
          <p:nvPr/>
        </p:nvPicPr>
        <p:blipFill>
          <a:blip r:embed="rId1"/>
          <a:stretch/>
        </p:blipFill>
        <p:spPr>
          <a:xfrm>
            <a:off x="2276280" y="1058400"/>
            <a:ext cx="4590720" cy="37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LibreOffice/6.0.7.3$Windows_X86_64 LibreOffice_project/dc89aa7a9eabfd848af146d5086077aeed2ae4a5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cp:lastPrinted>2019-03-26T10:17:44Z</cp:lastPrinted>
  <dcterms:modified xsi:type="dcterms:W3CDTF">2019-03-26T10:40:16Z</dcterms:modified>
  <cp:revision>1</cp:revision>
  <dc:subject/>
  <dc:title/>
</cp:coreProperties>
</file>